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7"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11/28/2021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76826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11/28/2021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59287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11/28/2021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63182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11/28/2021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82867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8C4FC9-6E57-4DE1-A5FE-68EEAA136601}" type="datetimeFigureOut">
              <a:rPr lang="en-US" smtClean="0"/>
              <a:t>11/28/2021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07535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38C4FC9-6E57-4DE1-A5FE-68EEAA136601}" type="datetimeFigureOut">
              <a:rPr lang="en-US" smtClean="0"/>
              <a:t>11/28/2021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83766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38C4FC9-6E57-4DE1-A5FE-68EEAA136601}" type="datetimeFigureOut">
              <a:rPr lang="en-US" smtClean="0"/>
              <a:t>11/28/2021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22972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38C4FC9-6E57-4DE1-A5FE-68EEAA136601}" type="datetimeFigureOut">
              <a:rPr lang="en-US" smtClean="0"/>
              <a:t>11/28/2021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86887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8C4FC9-6E57-4DE1-A5FE-68EEAA136601}" type="datetimeFigureOut">
              <a:rPr lang="en-US" smtClean="0"/>
              <a:t>11/28/2021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3242347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8C4FC9-6E57-4DE1-A5FE-68EEAA136601}" type="datetimeFigureOut">
              <a:rPr lang="en-US" smtClean="0"/>
              <a:t>11/28/2021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86052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8C4FC9-6E57-4DE1-A5FE-68EEAA136601}" type="datetimeFigureOut">
              <a:rPr lang="en-US" smtClean="0"/>
              <a:t>11/28/2021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8D1C30-21CC-4EED-9BC0-88E08A4C1B96}" type="slidenum">
              <a:rPr lang="en-US" smtClean="0"/>
              <a:t>‹#›</a:t>
            </a:fld>
            <a:endParaRPr lang="en-US"/>
          </a:p>
        </p:txBody>
      </p:sp>
    </p:spTree>
    <p:extLst>
      <p:ext uri="{BB962C8B-B14F-4D97-AF65-F5344CB8AC3E}">
        <p14:creationId xmlns:p14="http://schemas.microsoft.com/office/powerpoint/2010/main" val="129306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C4FC9-6E57-4DE1-A5FE-68EEAA136601}" type="datetimeFigureOut">
              <a:rPr lang="en-US" smtClean="0"/>
              <a:t>11/28/2021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D1C30-21CC-4EED-9BC0-88E08A4C1B96}" type="slidenum">
              <a:rPr lang="en-US" smtClean="0"/>
              <a:t>‹#›</a:t>
            </a:fld>
            <a:endParaRPr lang="en-US"/>
          </a:p>
        </p:txBody>
      </p:sp>
    </p:spTree>
    <p:extLst>
      <p:ext uri="{BB962C8B-B14F-4D97-AF65-F5344CB8AC3E}">
        <p14:creationId xmlns:p14="http://schemas.microsoft.com/office/powerpoint/2010/main" val="369427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08721"/>
            <a:ext cx="7772400" cy="2088231"/>
          </a:xfrm>
        </p:spPr>
        <p:txBody>
          <a:bodyPr/>
          <a:lstStyle/>
          <a:p>
            <a:pPr rtl="1"/>
            <a:r>
              <a:rPr lang="ar-IQ" dirty="0" smtClean="0"/>
              <a:t>هندسة الحدائق العملي </a:t>
            </a:r>
            <a:br>
              <a:rPr lang="ar-IQ" dirty="0" smtClean="0"/>
            </a:br>
            <a:r>
              <a:rPr lang="ar-IQ" dirty="0" smtClean="0"/>
              <a:t>المحاضرة السادسة </a:t>
            </a:r>
            <a:endParaRPr lang="en-US" dirty="0"/>
          </a:p>
        </p:txBody>
      </p:sp>
      <p:sp>
        <p:nvSpPr>
          <p:cNvPr id="3" name="عنوان فرعي 2"/>
          <p:cNvSpPr>
            <a:spLocks noGrp="1"/>
          </p:cNvSpPr>
          <p:nvPr>
            <p:ph type="subTitle" idx="1"/>
          </p:nvPr>
        </p:nvSpPr>
        <p:spPr>
          <a:xfrm>
            <a:off x="1371600" y="3212976"/>
            <a:ext cx="6400800" cy="3096344"/>
          </a:xfrm>
        </p:spPr>
        <p:txBody>
          <a:bodyPr>
            <a:normAutofit fontScale="70000" lnSpcReduction="20000"/>
          </a:bodyPr>
          <a:lstStyle/>
          <a:p>
            <a:pPr algn="just" rtl="1"/>
            <a:r>
              <a:rPr lang="ar-IQ" sz="4100" dirty="0" smtClean="0">
                <a:solidFill>
                  <a:schemeClr val="tx1"/>
                </a:solidFill>
              </a:rPr>
              <a:t>هندسة الحدائق : هي عبارة عن توزيع وترتيب النباتات في اماكن معينة وبأشكال خاصة </a:t>
            </a:r>
            <a:r>
              <a:rPr lang="ar-IQ" sz="4100" dirty="0" err="1" smtClean="0">
                <a:solidFill>
                  <a:schemeClr val="tx1"/>
                </a:solidFill>
              </a:rPr>
              <a:t>وبأستغلال</a:t>
            </a:r>
            <a:r>
              <a:rPr lang="ar-IQ" sz="4100" dirty="0" smtClean="0">
                <a:solidFill>
                  <a:schemeClr val="tx1"/>
                </a:solidFill>
              </a:rPr>
              <a:t> ظروف التربة من حيث المرتفعات والمنخفضات والمسطحات المائية أو البيئية بأشكال خاصة ليكون هذا الترتيب عاملا</a:t>
            </a:r>
            <a:r>
              <a:rPr lang="en-US" sz="4100" dirty="0" smtClean="0">
                <a:solidFill>
                  <a:schemeClr val="tx1"/>
                </a:solidFill>
              </a:rPr>
              <a:t>” </a:t>
            </a:r>
            <a:r>
              <a:rPr lang="ar-IQ" sz="4100" dirty="0" smtClean="0">
                <a:solidFill>
                  <a:schemeClr val="tx1"/>
                </a:solidFill>
              </a:rPr>
              <a:t> مساعدا</a:t>
            </a:r>
            <a:r>
              <a:rPr lang="en-US" sz="4100" dirty="0" smtClean="0">
                <a:solidFill>
                  <a:schemeClr val="tx1"/>
                </a:solidFill>
              </a:rPr>
              <a:t>”</a:t>
            </a:r>
            <a:r>
              <a:rPr lang="ar-IQ" sz="4100" dirty="0" smtClean="0">
                <a:solidFill>
                  <a:schemeClr val="tx1"/>
                </a:solidFill>
              </a:rPr>
              <a:t> في </a:t>
            </a:r>
            <a:r>
              <a:rPr lang="ar-IQ" sz="4100" dirty="0" err="1" smtClean="0">
                <a:solidFill>
                  <a:schemeClr val="tx1"/>
                </a:solidFill>
              </a:rPr>
              <a:t>أخراج</a:t>
            </a:r>
            <a:r>
              <a:rPr lang="ar-IQ" sz="4100" dirty="0" smtClean="0">
                <a:solidFill>
                  <a:schemeClr val="tx1"/>
                </a:solidFill>
              </a:rPr>
              <a:t> منظر منسق للحديقة .</a:t>
            </a:r>
          </a:p>
          <a:p>
            <a:pPr algn="just" rtl="1"/>
            <a:r>
              <a:rPr lang="ar-IQ" sz="4100" dirty="0" smtClean="0">
                <a:solidFill>
                  <a:schemeClr val="tx1"/>
                </a:solidFill>
              </a:rPr>
              <a:t>وهو المكان الذي يلجأ اليه الانسان ليتمتع فيه بمباهج الطبيعة بتدخل من الانسان أو من عدمه .</a:t>
            </a:r>
          </a:p>
          <a:p>
            <a:pPr algn="r" rtl="1"/>
            <a:endParaRPr lang="ar-IQ" dirty="0" smtClean="0">
              <a:solidFill>
                <a:schemeClr val="tx1"/>
              </a:solidFill>
            </a:endParaRPr>
          </a:p>
        </p:txBody>
      </p:sp>
    </p:spTree>
    <p:extLst>
      <p:ext uri="{BB962C8B-B14F-4D97-AF65-F5344CB8AC3E}">
        <p14:creationId xmlns:p14="http://schemas.microsoft.com/office/powerpoint/2010/main" val="513749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نموذج تخطيط حديقة بنظام هندسي </a:t>
            </a:r>
            <a:endParaRPr lang="en-US" dirty="0"/>
          </a:p>
        </p:txBody>
      </p:sp>
      <p:pic>
        <p:nvPicPr>
          <p:cNvPr id="6" name="عنصر نائب للمحتوى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28800"/>
            <a:ext cx="4038600" cy="4536503"/>
          </a:xfrm>
        </p:spPr>
      </p:pic>
      <p:pic>
        <p:nvPicPr>
          <p:cNvPr id="5" name="عنصر نائب للمحتوى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1601384"/>
            <a:ext cx="4038600" cy="4523594"/>
          </a:xfrm>
        </p:spPr>
      </p:pic>
    </p:spTree>
    <p:extLst>
      <p:ext uri="{BB962C8B-B14F-4D97-AF65-F5344CB8AC3E}">
        <p14:creationId xmlns:p14="http://schemas.microsoft.com/office/powerpoint/2010/main" val="1661555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54562"/>
          </a:xfrm>
        </p:spPr>
        <p:txBody>
          <a:bodyPr>
            <a:normAutofit/>
          </a:bodyPr>
          <a:lstStyle/>
          <a:p>
            <a:r>
              <a:rPr lang="ar-IQ" sz="6000" dirty="0" smtClean="0">
                <a:solidFill>
                  <a:srgbClr val="0070C0"/>
                </a:solidFill>
              </a:rPr>
              <a:t>شكرا لأصغائكم</a:t>
            </a:r>
            <a:endParaRPr lang="en-US" sz="6000" dirty="0">
              <a:solidFill>
                <a:srgbClr val="0070C0"/>
              </a:solidFill>
            </a:endParaRPr>
          </a:p>
        </p:txBody>
      </p:sp>
    </p:spTree>
    <p:extLst>
      <p:ext uri="{BB962C8B-B14F-4D97-AF65-F5344CB8AC3E}">
        <p14:creationId xmlns:p14="http://schemas.microsoft.com/office/powerpoint/2010/main" val="1637371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1512167"/>
          </a:xfrm>
        </p:spPr>
        <p:txBody>
          <a:bodyPr>
            <a:normAutofit/>
          </a:bodyPr>
          <a:lstStyle/>
          <a:p>
            <a:r>
              <a:rPr lang="ar-IQ" sz="3600" dirty="0" smtClean="0"/>
              <a:t>النظم الرئيسية المتبعة في تخطيط وهندسة الحدائق</a:t>
            </a:r>
            <a:endParaRPr lang="en-US" sz="3600" dirty="0"/>
          </a:p>
        </p:txBody>
      </p:sp>
      <p:sp>
        <p:nvSpPr>
          <p:cNvPr id="3" name="عنوان فرعي 2"/>
          <p:cNvSpPr>
            <a:spLocks noGrp="1"/>
          </p:cNvSpPr>
          <p:nvPr>
            <p:ph type="subTitle" idx="1"/>
          </p:nvPr>
        </p:nvSpPr>
        <p:spPr>
          <a:xfrm>
            <a:off x="971600" y="1844824"/>
            <a:ext cx="7056784" cy="4464496"/>
          </a:xfrm>
        </p:spPr>
        <p:txBody>
          <a:bodyPr>
            <a:normAutofit lnSpcReduction="10000"/>
          </a:bodyPr>
          <a:lstStyle/>
          <a:p>
            <a:pPr algn="r"/>
            <a:r>
              <a:rPr lang="ar-IQ" dirty="0" smtClean="0">
                <a:solidFill>
                  <a:schemeClr val="tx1"/>
                </a:solidFill>
              </a:rPr>
              <a:t>تطور علم هندسة الحدائق بشكل مترادف مع التقدم الحضاري لمختلف مناحي الحياة الاقتصادية والعلمية والثقافية والفنية , ولابد من الالمام بالنظم الرئيسة التي تنشأ عليها أو تنسق بموجبها الحدائق وهي :- </a:t>
            </a:r>
          </a:p>
          <a:p>
            <a:pPr algn="r"/>
            <a:r>
              <a:rPr lang="en-US" dirty="0">
                <a:solidFill>
                  <a:schemeClr val="tx1"/>
                </a:solidFill>
              </a:rPr>
              <a:t> </a:t>
            </a:r>
            <a:r>
              <a:rPr lang="en-US" dirty="0" smtClean="0">
                <a:solidFill>
                  <a:schemeClr val="tx1"/>
                </a:solidFill>
              </a:rPr>
              <a:t>    </a:t>
            </a:r>
            <a:r>
              <a:rPr lang="ar-IQ" dirty="0" smtClean="0">
                <a:solidFill>
                  <a:schemeClr val="tx1"/>
                </a:solidFill>
              </a:rPr>
              <a:t> النظام الهندسي : </a:t>
            </a:r>
            <a:r>
              <a:rPr lang="en-US" dirty="0" smtClean="0">
                <a:solidFill>
                  <a:schemeClr val="tx1"/>
                </a:solidFill>
              </a:rPr>
              <a:t>- 1</a:t>
            </a:r>
            <a:endParaRPr lang="ar-IQ" dirty="0" smtClean="0">
              <a:solidFill>
                <a:schemeClr val="tx1"/>
              </a:solidFill>
            </a:endParaRPr>
          </a:p>
          <a:p>
            <a:pPr algn="r"/>
            <a:r>
              <a:rPr lang="ar-IQ" dirty="0" smtClean="0">
                <a:solidFill>
                  <a:schemeClr val="tx1"/>
                </a:solidFill>
              </a:rPr>
              <a:t>يراعى في ترتيب أجزاء هذا </a:t>
            </a:r>
            <a:r>
              <a:rPr lang="ar-IQ" dirty="0" err="1" smtClean="0">
                <a:solidFill>
                  <a:schemeClr val="tx1"/>
                </a:solidFill>
              </a:rPr>
              <a:t>النطام</a:t>
            </a:r>
            <a:r>
              <a:rPr lang="ar-IQ" dirty="0" smtClean="0">
                <a:solidFill>
                  <a:schemeClr val="tx1"/>
                </a:solidFill>
              </a:rPr>
              <a:t> القواعد الهندسية , يعتمد هذا النظام على مبدأ التماثل </a:t>
            </a:r>
            <a:r>
              <a:rPr lang="ar-IQ" dirty="0" err="1" smtClean="0">
                <a:solidFill>
                  <a:schemeClr val="tx1"/>
                </a:solidFill>
              </a:rPr>
              <a:t>والتكرارفي</a:t>
            </a:r>
            <a:r>
              <a:rPr lang="ar-IQ" dirty="0" smtClean="0">
                <a:solidFill>
                  <a:schemeClr val="tx1"/>
                </a:solidFill>
              </a:rPr>
              <a:t> العناصر المختلفة من الحديقة والذي يؤدي بالتالي لأحداث أكثر من شكل وللتناظر نوعان هما</a:t>
            </a:r>
            <a:endParaRPr lang="en-US" dirty="0">
              <a:solidFill>
                <a:schemeClr val="tx1"/>
              </a:solidFill>
            </a:endParaRPr>
          </a:p>
        </p:txBody>
      </p:sp>
    </p:spTree>
    <p:extLst>
      <p:ext uri="{BB962C8B-B14F-4D97-AF65-F5344CB8AC3E}">
        <p14:creationId xmlns:p14="http://schemas.microsoft.com/office/powerpoint/2010/main" val="2698459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8"/>
            <a:ext cx="7772400" cy="3888432"/>
          </a:xfrm>
        </p:spPr>
        <p:txBody>
          <a:bodyPr>
            <a:normAutofit fontScale="90000"/>
          </a:bodyPr>
          <a:lstStyle/>
          <a:p>
            <a:pPr algn="r" rtl="1"/>
            <a:r>
              <a:rPr lang="ar-IQ" sz="3200" dirty="0" smtClean="0"/>
              <a:t/>
            </a:r>
            <a:br>
              <a:rPr lang="ar-IQ" sz="3200" dirty="0" smtClean="0"/>
            </a:br>
            <a:r>
              <a:rPr lang="ar-IQ" sz="3200" dirty="0" smtClean="0"/>
              <a:t>أ- التناظر المحوري</a:t>
            </a:r>
            <a:br>
              <a:rPr lang="ar-IQ" sz="3200" dirty="0" smtClean="0"/>
            </a:br>
            <a:r>
              <a:rPr lang="ar-IQ" sz="3200" dirty="0"/>
              <a:t> </a:t>
            </a:r>
            <a:r>
              <a:rPr lang="ar-IQ" sz="3200" dirty="0" smtClean="0"/>
              <a:t>وفيه يكون </a:t>
            </a:r>
            <a:r>
              <a:rPr lang="ar-IQ" sz="3200" dirty="0" err="1" smtClean="0"/>
              <a:t>التكرارعلى</a:t>
            </a:r>
            <a:r>
              <a:rPr lang="ar-IQ" sz="3200" dirty="0" smtClean="0"/>
              <a:t> جانبي محور أساسي واحد ويسمى تناظرا ثنائيا واذا كان هناك محوران متعامدان يسمى تناظرا </a:t>
            </a:r>
            <a:r>
              <a:rPr lang="en-US" sz="3200" dirty="0" smtClean="0"/>
              <a:t>“</a:t>
            </a:r>
            <a:r>
              <a:rPr lang="ar-IQ" sz="3200" dirty="0" smtClean="0"/>
              <a:t> رباعيا, </a:t>
            </a:r>
            <a:r>
              <a:rPr lang="ar-IQ" sz="3200" dirty="0" err="1" smtClean="0"/>
              <a:t>وأذا</a:t>
            </a:r>
            <a:r>
              <a:rPr lang="ar-IQ" sz="3200" dirty="0" smtClean="0"/>
              <a:t> كان التكرار على جوانب عدة محاور فرعية من المحور الأصلي أو موازية له سمي تناظرا مضاعفا أو مكررا</a:t>
            </a:r>
            <a:r>
              <a:rPr lang="en-US" sz="3200" dirty="0" smtClean="0"/>
              <a:t> </a:t>
            </a:r>
            <a:r>
              <a:rPr lang="ar-IQ" sz="3200" dirty="0" smtClean="0"/>
              <a:t> . ويتم التركيز على </a:t>
            </a:r>
            <a:r>
              <a:rPr lang="ar-IQ" sz="3200" dirty="0" err="1" smtClean="0"/>
              <a:t>أبراز</a:t>
            </a:r>
            <a:r>
              <a:rPr lang="ar-IQ" sz="3200" dirty="0" smtClean="0"/>
              <a:t> هذا الخط الوسطي كمحور رئيسي مثل شارع أو طريق رئيسي ويجب دائما ترك هذا المحور مفتوحا امام خط النظر على ان تكون المحاور الفرعية أو الثانوية علية اقل عرضا .</a:t>
            </a:r>
            <a:endParaRPr lang="en-US" sz="3200" dirty="0"/>
          </a:p>
        </p:txBody>
      </p:sp>
      <p:sp>
        <p:nvSpPr>
          <p:cNvPr id="3" name="عنوان فرعي 2"/>
          <p:cNvSpPr>
            <a:spLocks noGrp="1"/>
          </p:cNvSpPr>
          <p:nvPr>
            <p:ph type="subTitle" idx="1"/>
          </p:nvPr>
        </p:nvSpPr>
        <p:spPr>
          <a:xfrm>
            <a:off x="683568" y="4293096"/>
            <a:ext cx="7776864" cy="2304256"/>
          </a:xfrm>
        </p:spPr>
        <p:txBody>
          <a:bodyPr>
            <a:normAutofit fontScale="92500" lnSpcReduction="20000"/>
          </a:bodyPr>
          <a:lstStyle/>
          <a:p>
            <a:pPr algn="r"/>
            <a:r>
              <a:rPr lang="ar-IQ" sz="2800" dirty="0" smtClean="0">
                <a:solidFill>
                  <a:schemeClr val="tx1"/>
                </a:solidFill>
              </a:rPr>
              <a:t>ب – التناظر الشعاعي</a:t>
            </a:r>
            <a:endParaRPr lang="en-US" sz="2800" dirty="0" smtClean="0">
              <a:solidFill>
                <a:schemeClr val="tx1"/>
              </a:solidFill>
            </a:endParaRPr>
          </a:p>
          <a:p>
            <a:pPr algn="r"/>
            <a:r>
              <a:rPr lang="ar-IQ" sz="2800" dirty="0" smtClean="0">
                <a:solidFill>
                  <a:schemeClr val="tx1"/>
                </a:solidFill>
              </a:rPr>
              <a:t>وفيه يكون التكرار على شكل اشعة خارجة من مركز دائرة وتعرف هذه </a:t>
            </a:r>
            <a:r>
              <a:rPr lang="ar-IQ" sz="2800" dirty="0" err="1" smtClean="0">
                <a:solidFill>
                  <a:schemeClr val="tx1"/>
                </a:solidFill>
              </a:rPr>
              <a:t>الحاله</a:t>
            </a:r>
            <a:r>
              <a:rPr lang="ar-IQ" sz="2800" dirty="0" smtClean="0">
                <a:solidFill>
                  <a:schemeClr val="tx1"/>
                </a:solidFill>
              </a:rPr>
              <a:t> بالتناظر الدائري , ومن مركز الشكل الهندسي مثل بيضاوي أو مستطيل أو مربع أو من مركز نصف دائرة بشرط أن يكون هذا الشكل هو الأهم لمحتويات الحديقة .ويصلح هذا التناظر في حدائق الميادين والساحات الوسطية  في الشوارع العامة و المساحات المحدودة .</a:t>
            </a:r>
            <a:r>
              <a:rPr lang="ar-IQ" dirty="0" smtClean="0">
                <a:solidFill>
                  <a:schemeClr val="tx1"/>
                </a:solidFill>
              </a:rPr>
              <a:t>  </a:t>
            </a:r>
          </a:p>
          <a:p>
            <a:pPr algn="r"/>
            <a:endParaRPr lang="en-US" dirty="0">
              <a:solidFill>
                <a:schemeClr val="tx1"/>
              </a:solidFill>
            </a:endParaRPr>
          </a:p>
        </p:txBody>
      </p:sp>
    </p:spTree>
    <p:extLst>
      <p:ext uri="{BB962C8B-B14F-4D97-AF65-F5344CB8AC3E}">
        <p14:creationId xmlns:p14="http://schemas.microsoft.com/office/powerpoint/2010/main" val="1091355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8"/>
            <a:ext cx="7772400" cy="3456383"/>
          </a:xfrm>
        </p:spPr>
        <p:txBody>
          <a:bodyPr>
            <a:normAutofit fontScale="90000"/>
          </a:bodyPr>
          <a:lstStyle/>
          <a:p>
            <a:pPr algn="r" rtl="1"/>
            <a:r>
              <a:rPr lang="ar-IQ" sz="3200" dirty="0" smtClean="0"/>
              <a:t>مميزات النظام الهندسي</a:t>
            </a:r>
            <a:br>
              <a:rPr lang="ar-IQ" sz="3200" dirty="0" smtClean="0"/>
            </a:br>
            <a:r>
              <a:rPr lang="ar-IQ" sz="2800" dirty="0" smtClean="0"/>
              <a:t>1- يمتاز هذا النظام بالخطوط المستقيمة التي تتصل ببعضها بزوايا أغلبها قائمة وقد تكون هذه الخطوط نصف دائرية .</a:t>
            </a:r>
            <a:br>
              <a:rPr lang="ar-IQ" sz="2800" dirty="0" smtClean="0"/>
            </a:br>
            <a:r>
              <a:rPr lang="ar-IQ" sz="2800" dirty="0" smtClean="0"/>
              <a:t>2- الطرق والمشايات هي العمود الفقري في هذا النظام , لذا يجب     مراعاة التناسب دائما بين طولها وعرضها ومساحة الحديقة .</a:t>
            </a:r>
            <a:br>
              <a:rPr lang="ar-IQ" sz="2800" dirty="0" smtClean="0"/>
            </a:br>
            <a:r>
              <a:rPr lang="ar-IQ" sz="2800" dirty="0" smtClean="0"/>
              <a:t>3-يجب أن تنظم حدود أحواض الزهور </a:t>
            </a:r>
            <a:r>
              <a:rPr lang="ar-IQ" sz="2800" dirty="0" err="1" smtClean="0"/>
              <a:t>بأتجاه</a:t>
            </a:r>
            <a:r>
              <a:rPr lang="ar-IQ" sz="2800" dirty="0" smtClean="0"/>
              <a:t> المشايات الرئيسية والفرعية .</a:t>
            </a:r>
            <a:br>
              <a:rPr lang="ar-IQ" sz="2800" dirty="0" smtClean="0"/>
            </a:br>
            <a:r>
              <a:rPr lang="ar-IQ" sz="2800" dirty="0" smtClean="0"/>
              <a:t>4-يصلح هذا النظام في المساحات الصغيرة المربعة والمستطيلة والدائرية .</a:t>
            </a:r>
            <a:endParaRPr lang="en-US" sz="2800" dirty="0"/>
          </a:p>
        </p:txBody>
      </p:sp>
      <p:sp>
        <p:nvSpPr>
          <p:cNvPr id="3" name="عنوان فرعي 2"/>
          <p:cNvSpPr>
            <a:spLocks noGrp="1"/>
          </p:cNvSpPr>
          <p:nvPr>
            <p:ph type="subTitle" idx="1"/>
          </p:nvPr>
        </p:nvSpPr>
        <p:spPr>
          <a:xfrm>
            <a:off x="683568" y="3429000"/>
            <a:ext cx="7776864" cy="3096344"/>
          </a:xfrm>
        </p:spPr>
        <p:txBody>
          <a:bodyPr/>
          <a:lstStyle/>
          <a:p>
            <a:pPr algn="r" rtl="1"/>
            <a:r>
              <a:rPr lang="ar-IQ" sz="2800" dirty="0" smtClean="0">
                <a:solidFill>
                  <a:schemeClr val="tx1"/>
                </a:solidFill>
              </a:rPr>
              <a:t>5-النافورات ذات اشكال وخطوط هندسية منتظمة .</a:t>
            </a:r>
          </a:p>
          <a:p>
            <a:pPr algn="r" rtl="1"/>
            <a:r>
              <a:rPr lang="ar-IQ" sz="2800" dirty="0" smtClean="0">
                <a:solidFill>
                  <a:schemeClr val="tx1"/>
                </a:solidFill>
              </a:rPr>
              <a:t>6-المقاعد صناعية ذات اشكال هندسية من الحديد </a:t>
            </a:r>
            <a:r>
              <a:rPr lang="ar-IQ" sz="2800" dirty="0" err="1" smtClean="0">
                <a:solidFill>
                  <a:schemeClr val="tx1"/>
                </a:solidFill>
              </a:rPr>
              <a:t>أوالسمنت</a:t>
            </a:r>
            <a:r>
              <a:rPr lang="ar-IQ" sz="2800" dirty="0" smtClean="0">
                <a:solidFill>
                  <a:schemeClr val="tx1"/>
                </a:solidFill>
              </a:rPr>
              <a:t> .</a:t>
            </a:r>
          </a:p>
          <a:p>
            <a:pPr algn="r" rtl="1"/>
            <a:r>
              <a:rPr lang="ar-IQ" sz="2800" dirty="0" smtClean="0">
                <a:solidFill>
                  <a:schemeClr val="tx1"/>
                </a:solidFill>
              </a:rPr>
              <a:t>7-أختيار النباتات ذات الأشكال الهندسية أو التي يمكن قصها وتشكيلها الى اشكال مخروطية أو اسطوانية أو هندسية أخرى .</a:t>
            </a:r>
          </a:p>
          <a:p>
            <a:pPr algn="r" rtl="1"/>
            <a:r>
              <a:rPr lang="ar-IQ" sz="2800" dirty="0" smtClean="0">
                <a:solidFill>
                  <a:schemeClr val="tx1"/>
                </a:solidFill>
              </a:rPr>
              <a:t>8-يمكن ان تحتوي على مباني بدون الحاجة الى فصلها عن مكونات الحديقة بسياج .</a:t>
            </a:r>
            <a:endParaRPr lang="en-US" sz="2800" dirty="0">
              <a:solidFill>
                <a:schemeClr val="tx1"/>
              </a:solidFill>
            </a:endParaRPr>
          </a:p>
        </p:txBody>
      </p:sp>
    </p:spTree>
    <p:extLst>
      <p:ext uri="{BB962C8B-B14F-4D97-AF65-F5344CB8AC3E}">
        <p14:creationId xmlns:p14="http://schemas.microsoft.com/office/powerpoint/2010/main" val="240111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3267794"/>
          </a:xfrm>
        </p:spPr>
        <p:txBody>
          <a:bodyPr>
            <a:normAutofit fontScale="90000"/>
          </a:bodyPr>
          <a:lstStyle/>
          <a:p>
            <a:pPr algn="r" rtl="1"/>
            <a:r>
              <a:rPr lang="ar-IQ" sz="3200" dirty="0" smtClean="0"/>
              <a:t> </a:t>
            </a:r>
            <a:r>
              <a:rPr lang="en-US" sz="3200" dirty="0" smtClean="0"/>
              <a:t> -2</a:t>
            </a:r>
            <a:r>
              <a:rPr lang="ar-IQ" sz="3200" dirty="0" smtClean="0"/>
              <a:t>النظام الطبيعي ( غير المتناظر ) </a:t>
            </a:r>
            <a:br>
              <a:rPr lang="ar-IQ" sz="3200" dirty="0" smtClean="0"/>
            </a:br>
            <a:r>
              <a:rPr lang="ar-IQ" sz="3200" dirty="0" smtClean="0"/>
              <a:t>وفيه تراعى محاكاة الطبيعة قدر </a:t>
            </a:r>
            <a:r>
              <a:rPr lang="ar-IQ" sz="3200" dirty="0" err="1" smtClean="0"/>
              <a:t>الأمكان</a:t>
            </a:r>
            <a:r>
              <a:rPr lang="ar-IQ" sz="3200" dirty="0" smtClean="0"/>
              <a:t> وعدم </a:t>
            </a:r>
            <a:r>
              <a:rPr lang="ar-IQ" sz="3200" dirty="0" err="1" smtClean="0"/>
              <a:t>أستخدام</a:t>
            </a:r>
            <a:r>
              <a:rPr lang="ar-IQ" sz="3200" dirty="0" smtClean="0"/>
              <a:t> الأشكال الهندسية ويعتمد على النباتات بمجموعات تبدو وكأنها طبيعية وكذلك تعتمد على عدم التكرار مع مراعات الحصول على توازن ولكن بدون تناظر. وهذا </a:t>
            </a:r>
            <a:r>
              <a:rPr lang="ar-IQ" sz="3200" dirty="0" err="1" smtClean="0"/>
              <a:t>يلأئم</a:t>
            </a:r>
            <a:r>
              <a:rPr lang="ar-IQ" sz="3200" dirty="0" smtClean="0"/>
              <a:t> ظروف الحدائق الكبيرة الواسعة وخاصة أذا كانت فيها أجزاء غير مستوية السطح طبيعيا .</a:t>
            </a:r>
            <a:endParaRPr lang="en-US" sz="3200" dirty="0"/>
          </a:p>
        </p:txBody>
      </p:sp>
      <p:sp>
        <p:nvSpPr>
          <p:cNvPr id="3" name="عنوان فرعي 2"/>
          <p:cNvSpPr>
            <a:spLocks noGrp="1"/>
          </p:cNvSpPr>
          <p:nvPr>
            <p:ph type="subTitle" idx="1"/>
          </p:nvPr>
        </p:nvSpPr>
        <p:spPr>
          <a:xfrm>
            <a:off x="683568" y="3356992"/>
            <a:ext cx="7776864" cy="3024336"/>
          </a:xfrm>
        </p:spPr>
        <p:txBody>
          <a:bodyPr>
            <a:normAutofit fontScale="92500" lnSpcReduction="20000"/>
          </a:bodyPr>
          <a:lstStyle/>
          <a:p>
            <a:pPr algn="r" rtl="1"/>
            <a:r>
              <a:rPr lang="ar-IQ" dirty="0" smtClean="0">
                <a:solidFill>
                  <a:schemeClr val="tx1"/>
                </a:solidFill>
              </a:rPr>
              <a:t>مميزات النظام الطبيعي :</a:t>
            </a:r>
          </a:p>
          <a:p>
            <a:pPr algn="r" rtl="1"/>
            <a:r>
              <a:rPr lang="ar-IQ" dirty="0" smtClean="0">
                <a:solidFill>
                  <a:schemeClr val="tx1"/>
                </a:solidFill>
              </a:rPr>
              <a:t>1- تكون الطرقات منحنية بشكل طبيعي ومقبول وغير هندسية وهذا لا يمنع ان تستقيم الطرق في بعض الأجزاء وخاصة أذا كانت طويلة ويفضل في هذه الحالات ان لا تكشف الطرق عن نهاياتها كما في </a:t>
            </a:r>
            <a:r>
              <a:rPr lang="ar-IQ" dirty="0" err="1" smtClean="0">
                <a:solidFill>
                  <a:schemeClr val="tx1"/>
                </a:solidFill>
              </a:rPr>
              <a:t>النظلام</a:t>
            </a:r>
            <a:r>
              <a:rPr lang="ar-IQ" dirty="0" smtClean="0">
                <a:solidFill>
                  <a:schemeClr val="tx1"/>
                </a:solidFill>
              </a:rPr>
              <a:t> الهندسي . </a:t>
            </a:r>
          </a:p>
          <a:p>
            <a:pPr algn="r" rtl="1"/>
            <a:r>
              <a:rPr lang="ar-IQ" dirty="0" smtClean="0">
                <a:solidFill>
                  <a:schemeClr val="tx1"/>
                </a:solidFill>
              </a:rPr>
              <a:t>2-النباتات أهم العناصر في النظام الطبيعي لذا تستعمل الاشجار والشجيرات والاعشاب المزهرة استعمالا  حرا.</a:t>
            </a:r>
            <a:endParaRPr lang="en-US" dirty="0">
              <a:solidFill>
                <a:schemeClr val="tx1"/>
              </a:solidFill>
            </a:endParaRPr>
          </a:p>
        </p:txBody>
      </p:sp>
    </p:spTree>
    <p:extLst>
      <p:ext uri="{BB962C8B-B14F-4D97-AF65-F5344CB8AC3E}">
        <p14:creationId xmlns:p14="http://schemas.microsoft.com/office/powerpoint/2010/main" val="2328913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3195786"/>
          </a:xfrm>
        </p:spPr>
        <p:txBody>
          <a:bodyPr>
            <a:normAutofit/>
          </a:bodyPr>
          <a:lstStyle/>
          <a:p>
            <a:pPr algn="r" rtl="1"/>
            <a:r>
              <a:rPr lang="ar-IQ" sz="2800" dirty="0" smtClean="0"/>
              <a:t>3- من مميزات هذا النظام </a:t>
            </a:r>
            <a:r>
              <a:rPr lang="ar-IQ" sz="2800" dirty="0" err="1" smtClean="0"/>
              <a:t>الأيحاء</a:t>
            </a:r>
            <a:r>
              <a:rPr lang="ar-IQ" sz="2800" dirty="0" smtClean="0"/>
              <a:t> بعدم تدخل الأنسان فيه بقدر </a:t>
            </a:r>
            <a:r>
              <a:rPr lang="ar-IQ" sz="2800" dirty="0" err="1" smtClean="0"/>
              <a:t>الأمكان</a:t>
            </a:r>
            <a:r>
              <a:rPr lang="ar-IQ" sz="2800" dirty="0" smtClean="0"/>
              <a:t> . </a:t>
            </a:r>
            <a:br>
              <a:rPr lang="ar-IQ" sz="2800" dirty="0" smtClean="0"/>
            </a:br>
            <a:r>
              <a:rPr lang="ar-IQ" sz="2800" dirty="0" smtClean="0"/>
              <a:t>4-يتميز هذا النظام بأن نقاط النظر الرئيسية تكون في الجوانب وليس في الوسط كما في النظام الهندسي . </a:t>
            </a:r>
            <a:br>
              <a:rPr lang="ar-IQ" sz="2800" dirty="0" smtClean="0"/>
            </a:br>
            <a:r>
              <a:rPr lang="ar-IQ" sz="2800" dirty="0" smtClean="0"/>
              <a:t>5-المسطحات الخضراء في هذا النظام تمثل المساحة الكبرى وتكون مكشوفة في وسط الحديقة ولا تكُون زوايا قائمة مع الطرق وتزرع الاشجار بشكل دوائر حولها . </a:t>
            </a:r>
            <a:endParaRPr lang="en-US" sz="2800" dirty="0"/>
          </a:p>
        </p:txBody>
      </p:sp>
      <p:sp>
        <p:nvSpPr>
          <p:cNvPr id="3" name="عنوان فرعي 2"/>
          <p:cNvSpPr>
            <a:spLocks noGrp="1"/>
          </p:cNvSpPr>
          <p:nvPr>
            <p:ph type="subTitle" idx="1"/>
          </p:nvPr>
        </p:nvSpPr>
        <p:spPr>
          <a:xfrm>
            <a:off x="683568" y="3573016"/>
            <a:ext cx="7848872" cy="2952328"/>
          </a:xfrm>
        </p:spPr>
        <p:txBody>
          <a:bodyPr>
            <a:normAutofit lnSpcReduction="10000"/>
          </a:bodyPr>
          <a:lstStyle/>
          <a:p>
            <a:pPr algn="r" rtl="1"/>
            <a:r>
              <a:rPr lang="ar-IQ" sz="2800" dirty="0" smtClean="0">
                <a:solidFill>
                  <a:schemeClr val="tx1"/>
                </a:solidFill>
              </a:rPr>
              <a:t>6-تخلو الحديقة الطبيعية من </a:t>
            </a:r>
            <a:r>
              <a:rPr lang="ar-IQ" sz="2800" dirty="0" err="1" smtClean="0">
                <a:solidFill>
                  <a:schemeClr val="tx1"/>
                </a:solidFill>
              </a:rPr>
              <a:t>النافورات</a:t>
            </a:r>
            <a:r>
              <a:rPr lang="ar-IQ" sz="2800" dirty="0" smtClean="0">
                <a:solidFill>
                  <a:schemeClr val="tx1"/>
                </a:solidFill>
              </a:rPr>
              <a:t> ويستعاض عنها بالشلالات المائية .</a:t>
            </a:r>
          </a:p>
          <a:p>
            <a:pPr algn="r" rtl="1"/>
            <a:r>
              <a:rPr lang="ar-IQ" sz="2800" dirty="0" smtClean="0">
                <a:solidFill>
                  <a:schemeClr val="tx1"/>
                </a:solidFill>
              </a:rPr>
              <a:t>7-المقاعد تكون من مواد طبيعية وغالبا تترك على حالتها البدائية مثل جذوع الأشجار .</a:t>
            </a:r>
          </a:p>
          <a:p>
            <a:pPr algn="r" rtl="1"/>
            <a:r>
              <a:rPr lang="ar-IQ" sz="2800" dirty="0" smtClean="0">
                <a:solidFill>
                  <a:schemeClr val="tx1"/>
                </a:solidFill>
              </a:rPr>
              <a:t>8- النباتات تزرع بطريقة عشوائية غير منتظمة ذات اغصان متدلية كثيفة الفروع والأوراق كذلك تزرع الاشجار غير القابلة للقص والتشكيل . </a:t>
            </a:r>
            <a:endParaRPr lang="en-US" sz="2800" dirty="0">
              <a:solidFill>
                <a:schemeClr val="tx1"/>
              </a:solidFill>
            </a:endParaRPr>
          </a:p>
        </p:txBody>
      </p:sp>
    </p:spTree>
    <p:extLst>
      <p:ext uri="{BB962C8B-B14F-4D97-AF65-F5344CB8AC3E}">
        <p14:creationId xmlns:p14="http://schemas.microsoft.com/office/powerpoint/2010/main" val="2092106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3123778"/>
          </a:xfrm>
        </p:spPr>
        <p:txBody>
          <a:bodyPr>
            <a:normAutofit/>
          </a:bodyPr>
          <a:lstStyle/>
          <a:p>
            <a:pPr algn="r" rtl="1"/>
            <a:r>
              <a:rPr lang="en-US" sz="2800" dirty="0" smtClean="0"/>
              <a:t>3</a:t>
            </a:r>
            <a:r>
              <a:rPr lang="ar-IQ" sz="2800" dirty="0" smtClean="0"/>
              <a:t>- النظام المختلط </a:t>
            </a:r>
            <a:br>
              <a:rPr lang="ar-IQ" sz="2800" dirty="0" smtClean="0"/>
            </a:br>
            <a:r>
              <a:rPr lang="ar-IQ" sz="2800" dirty="0" smtClean="0"/>
              <a:t>وهو النظام الذي يجمع بين النظامين الهندسي والطبيعي , ويتم </a:t>
            </a:r>
            <a:r>
              <a:rPr lang="ar-IQ" sz="2800" dirty="0" err="1" smtClean="0"/>
              <a:t>بأقامة</a:t>
            </a:r>
            <a:r>
              <a:rPr lang="ar-IQ" sz="2800" dirty="0" smtClean="0"/>
              <a:t> حدائق خاصة صغيرة هندسية الشكل كحديقة الورد ضمن النظام الطبيعي للحديقة الكبيرة أو </a:t>
            </a:r>
            <a:r>
              <a:rPr lang="ar-IQ" sz="2800" dirty="0" err="1" smtClean="0"/>
              <a:t>أستخدام</a:t>
            </a:r>
            <a:r>
              <a:rPr lang="ar-IQ" sz="2800" dirty="0" smtClean="0"/>
              <a:t> مقاعد خشبية في أطار فني منتظم الشكل أو أحواض الزهور بأشكال هندسية  . </a:t>
            </a:r>
            <a:endParaRPr lang="en-US" sz="2800" dirty="0"/>
          </a:p>
        </p:txBody>
      </p:sp>
      <p:sp>
        <p:nvSpPr>
          <p:cNvPr id="3" name="عنوان فرعي 2"/>
          <p:cNvSpPr>
            <a:spLocks noGrp="1"/>
          </p:cNvSpPr>
          <p:nvPr>
            <p:ph type="subTitle" idx="1"/>
          </p:nvPr>
        </p:nvSpPr>
        <p:spPr>
          <a:xfrm>
            <a:off x="683568" y="3886200"/>
            <a:ext cx="7848872" cy="2639144"/>
          </a:xfrm>
        </p:spPr>
        <p:txBody>
          <a:bodyPr>
            <a:normAutofit/>
          </a:bodyPr>
          <a:lstStyle/>
          <a:p>
            <a:pPr algn="r" rtl="1"/>
            <a:r>
              <a:rPr lang="en-US" dirty="0" smtClean="0">
                <a:solidFill>
                  <a:schemeClr val="tx1"/>
                </a:solidFill>
              </a:rPr>
              <a:t>4</a:t>
            </a:r>
            <a:r>
              <a:rPr lang="ar-IQ" dirty="0" smtClean="0">
                <a:solidFill>
                  <a:schemeClr val="tx1"/>
                </a:solidFill>
              </a:rPr>
              <a:t>- النظام الحديث </a:t>
            </a:r>
          </a:p>
          <a:p>
            <a:pPr algn="r" rtl="1"/>
            <a:r>
              <a:rPr lang="ar-IQ" dirty="0" smtClean="0">
                <a:solidFill>
                  <a:schemeClr val="tx1"/>
                </a:solidFill>
              </a:rPr>
              <a:t>ويطلق عله الطراز الأوروبي وأساسه البساطة الشديدة , لذا فأن هذا النظام لا يتقيد بقواعد التنسيق المعروفة مثل المحاور , كما توزع النباتات فيه بأعداد قليلة ولكن تختار كنماذج فردية . </a:t>
            </a:r>
            <a:endParaRPr lang="en-US" dirty="0">
              <a:solidFill>
                <a:schemeClr val="tx1"/>
              </a:solidFill>
            </a:endParaRPr>
          </a:p>
        </p:txBody>
      </p:sp>
    </p:spTree>
    <p:extLst>
      <p:ext uri="{BB962C8B-B14F-4D97-AF65-F5344CB8AC3E}">
        <p14:creationId xmlns:p14="http://schemas.microsoft.com/office/powerpoint/2010/main" val="2135744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274638"/>
            <a:ext cx="6912768" cy="1143000"/>
          </a:xfrm>
        </p:spPr>
        <p:txBody>
          <a:bodyPr/>
          <a:lstStyle/>
          <a:p>
            <a:pPr algn="r" rtl="1"/>
            <a:r>
              <a:rPr lang="ar-IQ" dirty="0" smtClean="0"/>
              <a:t>نموذج لمخطط حديقة بالنظام الهندسي</a:t>
            </a:r>
            <a:endParaRPr lang="en-US"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600200"/>
            <a:ext cx="6120680" cy="4525963"/>
          </a:xfrm>
        </p:spPr>
      </p:pic>
    </p:spTree>
    <p:extLst>
      <p:ext uri="{BB962C8B-B14F-4D97-AF65-F5344CB8AC3E}">
        <p14:creationId xmlns:p14="http://schemas.microsoft.com/office/powerpoint/2010/main" val="175871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نموذج لتخطيط حديقة بنظام طبيعي</a:t>
            </a:r>
            <a:endParaRPr lang="en-US" dirty="0"/>
          </a:p>
        </p:txBody>
      </p:sp>
      <p:pic>
        <p:nvPicPr>
          <p:cNvPr id="6" name="عنصر نائب للمحتوى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484784"/>
            <a:ext cx="4038600" cy="4752528"/>
          </a:xfrm>
        </p:spPr>
      </p:pic>
      <p:pic>
        <p:nvPicPr>
          <p:cNvPr id="5" name="عنصر نائب للمحتوى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4008" y="1600200"/>
            <a:ext cx="4104455" cy="4525963"/>
          </a:xfrm>
        </p:spPr>
      </p:pic>
    </p:spTree>
    <p:extLst>
      <p:ext uri="{BB962C8B-B14F-4D97-AF65-F5344CB8AC3E}">
        <p14:creationId xmlns:p14="http://schemas.microsoft.com/office/powerpoint/2010/main" val="2060032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425</Words>
  <Application>Microsoft Office PowerPoint</Application>
  <PresentationFormat>عرض على الشاشة (3:4)‏</PresentationFormat>
  <Paragraphs>30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هندسة الحدائق العملي  المحاضرة السادسة </vt:lpstr>
      <vt:lpstr>النظم الرئيسية المتبعة في تخطيط وهندسة الحدائق</vt:lpstr>
      <vt:lpstr> أ- التناظر المحوري  وفيه يكون التكرارعلى جانبي محور أساسي واحد ويسمى تناظرا ثنائيا واذا كان هناك محوران متعامدان يسمى تناظرا “ رباعيا, وأذا كان التكرار على جوانب عدة محاور فرعية من المحور الأصلي أو موازية له سمي تناظرا مضاعفا أو مكررا  . ويتم التركيز على أبراز هذا الخط الوسطي كمحور رئيسي مثل شارع أو طريق رئيسي ويجب دائما ترك هذا المحور مفتوحا امام خط النظر على ان تكون المحاور الفرعية أو الثانوية علية اقل عرضا .</vt:lpstr>
      <vt:lpstr>مميزات النظام الهندسي 1- يمتاز هذا النظام بالخطوط المستقيمة التي تتصل ببعضها بزوايا أغلبها قائمة وقد تكون هذه الخطوط نصف دائرية . 2- الطرق والمشايات هي العمود الفقري في هذا النظام , لذا يجب     مراعاة التناسب دائما بين طولها وعرضها ومساحة الحديقة . 3-يجب أن تنظم حدود أحواض الزهور بأتجاه المشايات الرئيسية والفرعية . 4-يصلح هذا النظام في المساحات الصغيرة المربعة والمستطيلة والدائرية .</vt:lpstr>
      <vt:lpstr>  -2النظام الطبيعي ( غير المتناظر )  وفيه تراعى محاكاة الطبيعة قدر الأمكان وعدم أستخدام الأشكال الهندسية ويعتمد على النباتات بمجموعات تبدو وكأنها طبيعية وكذلك تعتمد على عدم التكرار مع مراعات الحصول على توازن ولكن بدون تناظر. وهذا يلأئم ظروف الحدائق الكبيرة الواسعة وخاصة أذا كانت فيها أجزاء غير مستوية السطح طبيعيا .</vt:lpstr>
      <vt:lpstr>3- من مميزات هذا النظام الأيحاء بعدم تدخل الأنسان فيه بقدر الأمكان .  4-يتميز هذا النظام بأن نقاط النظر الرئيسية تكون في الجوانب وليس في الوسط كما في النظام الهندسي .  5-المسطحات الخضراء في هذا النظام تمثل المساحة الكبرى وتكون مكشوفة في وسط الحديقة ولا تكُون زوايا قائمة مع الطرق وتزرع الاشجار بشكل دوائر حولها . </vt:lpstr>
      <vt:lpstr>3- النظام المختلط  وهو النظام الذي يجمع بين النظامين الهندسي والطبيعي , ويتم بأقامة حدائق خاصة صغيرة هندسية الشكل كحديقة الورد ضمن النظام الطبيعي للحديقة الكبيرة أو أستخدام مقاعد خشبية في أطار فني منتظم الشكل أو أحواض الزهور بأشكال هندسية  . </vt:lpstr>
      <vt:lpstr>نموذج لمخطط حديقة بالنظام الهندسي</vt:lpstr>
      <vt:lpstr>نموذج لتخطيط حديقة بنظام طبيعي</vt:lpstr>
      <vt:lpstr>نموذج تخطيط حديقة بنظام هندسي </vt:lpstr>
      <vt:lpstr>شكرا لأصغائكم</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هندسة الحدائق</dc:title>
  <dc:creator>DR.Ahmed Saker 2o1O</dc:creator>
  <cp:lastModifiedBy>DR.Ahmed Saker 2o1O</cp:lastModifiedBy>
  <cp:revision>26</cp:revision>
  <dcterms:created xsi:type="dcterms:W3CDTF">2020-11-29T18:51:45Z</dcterms:created>
  <dcterms:modified xsi:type="dcterms:W3CDTF">2021-11-28T09:58:25Z</dcterms:modified>
</cp:coreProperties>
</file>